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338" r:id="rId5"/>
    <p:sldId id="355" r:id="rId6"/>
    <p:sldId id="349" r:id="rId7"/>
    <p:sldId id="348" r:id="rId8"/>
    <p:sldId id="354" r:id="rId9"/>
    <p:sldId id="340" r:id="rId10"/>
    <p:sldId id="341" r:id="rId11"/>
    <p:sldId id="343" r:id="rId12"/>
    <p:sldId id="344" r:id="rId13"/>
    <p:sldId id="345" r:id="rId14"/>
    <p:sldId id="353" r:id="rId15"/>
    <p:sldId id="350" r:id="rId16"/>
    <p:sldId id="352" r:id="rId17"/>
    <p:sldId id="351" r:id="rId18"/>
    <p:sldId id="318" r:id="rId19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.Abdinur S. Mohamed" userId="b997181e-9749-4205-afd7-b89d9e253b6b" providerId="ADAL" clId="{17CC3C12-86EA-4FB7-9F65-BF46F15FB57C}"/>
    <pc:docChg chg="modSld">
      <pc:chgData name="Mr.Abdinur S. Mohamed" userId="b997181e-9749-4205-afd7-b89d9e253b6b" providerId="ADAL" clId="{17CC3C12-86EA-4FB7-9F65-BF46F15FB57C}" dt="2026-01-19T10:23:45.811" v="15" actId="20577"/>
      <pc:docMkLst>
        <pc:docMk/>
      </pc:docMkLst>
      <pc:sldChg chg="modSp">
        <pc:chgData name="Mr.Abdinur S. Mohamed" userId="b997181e-9749-4205-afd7-b89d9e253b6b" providerId="ADAL" clId="{17CC3C12-86EA-4FB7-9F65-BF46F15FB57C}" dt="2026-01-19T10:23:45.811" v="15" actId="20577"/>
        <pc:sldMkLst>
          <pc:docMk/>
          <pc:sldMk cId="0" sldId="338"/>
        </pc:sldMkLst>
        <pc:spChg chg="mod">
          <ac:chgData name="Mr.Abdinur S. Mohamed" userId="b997181e-9749-4205-afd7-b89d9e253b6b" providerId="ADAL" clId="{17CC3C12-86EA-4FB7-9F65-BF46F15FB57C}" dt="2026-01-19T10:23:45.811" v="15" actId="20577"/>
          <ac:spMkLst>
            <pc:docMk/>
            <pc:sldMk cId="0" sldId="338"/>
            <ac:spMk id="307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189489E-BE90-4894-B88E-69B367D86B0D}" type="datetimeFigureOut">
              <a:rPr lang="en-US"/>
              <a:pPr>
                <a:defRPr/>
              </a:pPr>
              <a:t>19-Jan-26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198B9E0-BF2E-4FEE-8450-C500C046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568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7F9D3BC-5534-4E56-8D53-9B9B962C21D4}" type="datetimeFigureOut">
              <a:rPr lang="en-US"/>
              <a:pPr>
                <a:defRPr/>
              </a:pPr>
              <a:t>19-Jan-26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8500"/>
            <a:ext cx="4646613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388" y="4416425"/>
            <a:ext cx="5507037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88DAF77C-C57D-4293-B506-F3EF2B1A0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31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5D3B3-CBE3-4E9D-BD78-FA61C748A911}" type="datetime1">
              <a:rPr lang="en-US"/>
              <a:pPr>
                <a:defRPr/>
              </a:pPr>
              <a:t>19-Jan-26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9FCAD-942B-47C1-AECA-857C0ED9DA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180C8-AB7E-4CF1-827E-381F40C00C2A}" type="datetime1">
              <a:rPr lang="en-US"/>
              <a:pPr>
                <a:defRPr/>
              </a:pPr>
              <a:t>19-Jan-26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0D001-B186-4C2F-B743-5495FD9E3D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32F7A-6D4D-489C-AC17-760FA4C7E64C}" type="datetime1">
              <a:rPr lang="en-US"/>
              <a:pPr>
                <a:defRPr/>
              </a:pPr>
              <a:t>19-Jan-26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8E2B7-A034-4144-A79B-30D6D6D5B0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A6E7A-990B-40A9-9624-BB86A4BBC588}" type="datetime1">
              <a:rPr lang="en-US"/>
              <a:pPr>
                <a:defRPr/>
              </a:pPr>
              <a:t>19-Jan-26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7B78-455F-49F8-B41A-08F86EECD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CD90C-E503-4E3C-8DB2-C59A739C9765}" type="datetime1">
              <a:rPr lang="en-US"/>
              <a:pPr>
                <a:defRPr/>
              </a:pPr>
              <a:t>19-Jan-26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279C3-1749-4148-817D-6BCEBC7DB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0DCD2-E607-42F2-9A6E-568603566EDE}" type="datetime1">
              <a:rPr lang="en-US"/>
              <a:pPr>
                <a:defRPr/>
              </a:pPr>
              <a:t>19-Jan-26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39878-4970-4689-95AA-B29ABEC3BD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3BB05-403E-4667-A466-DE21AC0B7CFA}" type="datetime1">
              <a:rPr lang="en-US"/>
              <a:pPr>
                <a:defRPr/>
              </a:pPr>
              <a:t>19-Jan-26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4C349-B7AC-41D4-8A7E-610217705D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3D051-93F4-46EB-8BF9-0A44E8EB823B}" type="datetime1">
              <a:rPr lang="en-US"/>
              <a:pPr>
                <a:defRPr/>
              </a:pPr>
              <a:t>19-Jan-26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E95F-60E7-4093-AB4A-039A2E2A3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D5355-1EE9-404C-8829-B3497ECF861A}" type="datetime1">
              <a:rPr lang="en-US"/>
              <a:pPr>
                <a:defRPr/>
              </a:pPr>
              <a:t>19-Jan-26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C2D52-337A-4DA2-928F-D2CF20444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B02BD-5DEE-44F8-9D97-B9A3A5DC9E18}" type="datetime1">
              <a:rPr lang="en-US"/>
              <a:pPr>
                <a:defRPr/>
              </a:pPr>
              <a:t>19-Jan-26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F7E21-7705-4EAA-B820-441327B02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37842-D220-4DB4-A08A-27A74A19A616}" type="datetime1">
              <a:rPr lang="en-US"/>
              <a:pPr>
                <a:defRPr/>
              </a:pPr>
              <a:t>19-Jan-26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54A28-CFE0-401A-B6A8-540090F83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29312F4-4B48-4DA7-BF4E-A5B4D7F5AE13}" type="datetime1">
              <a:rPr lang="en-US"/>
              <a:pPr>
                <a:defRPr/>
              </a:pPr>
              <a:t>19-Jan-26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99079D4-9DFE-4D32-B1C9-B6ABA7CF79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295400" y="1066800"/>
            <a:ext cx="7391400" cy="1600200"/>
          </a:xfrm>
        </p:spPr>
        <p:txBody>
          <a:bodyPr/>
          <a:lstStyle/>
          <a:p>
            <a:pPr lvl="0" eaLnBrk="1" hangingPunct="1"/>
            <a:br>
              <a:rPr lang="en-US" altLang="en-US" sz="36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en-US" altLang="en-US" sz="36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altLang="en-US" sz="36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PRESENTATION ON CONTRACT MANAGEMENT</a:t>
            </a:r>
            <a:br>
              <a:rPr lang="en-US" altLang="en-US" sz="36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sz="3200" b="1" dirty="0">
              <a:solidFill>
                <a:srgbClr val="0070C0"/>
              </a:solidFill>
              <a:latin typeface="Garamond" pitchFamily="18" charset="0"/>
              <a:cs typeface="Tahoma" pitchFamily="34" charset="0"/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295400" y="2819400"/>
            <a:ext cx="7620000" cy="3429000"/>
          </a:xfrm>
        </p:spPr>
        <p:txBody>
          <a:bodyPr anchor="ctr"/>
          <a:lstStyle/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Issued by</a:t>
            </a:r>
          </a:p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Kenya National Highways Authority </a:t>
            </a:r>
          </a:p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July, 2025</a:t>
            </a: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2FEAF4-1FDE-4096-B1DB-ACDD40AD61B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14400"/>
            <a:ext cx="8153400" cy="7620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  <a:latin typeface="Garamond" pitchFamily="18" charset="0"/>
              </a:rPr>
              <a:t>CONTRACT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30275"/>
            <a:ext cx="8610600" cy="5791200"/>
          </a:xfrm>
        </p:spPr>
        <p:txBody>
          <a:bodyPr/>
          <a:lstStyle/>
          <a:p>
            <a:pPr marL="457200" indent="-457200" fontAlgn="auto"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Priority Order of Contract Documents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The Contract Agreement (completed, signed &amp; stamped)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The Letters of Acceptance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The Form of Tender and Appendix to form of tender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Conditions of Contract Part II (Particular Applications)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Conditions of Contract Part I (General - FIDIC)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Special Specifications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Standard Specifications</a:t>
            </a:r>
            <a:r>
              <a:rPr lang="en-GB" sz="2400" dirty="0"/>
              <a:t>for Road and Bridge Construction, 1986 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Road Maintenance Manual, May 2010 Edition and Performance Based Contract Manuals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Drawings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Bills of Quantities (priced)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97B78-455F-49F8-B41A-08F86EECD13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14400"/>
            <a:ext cx="8153400" cy="7620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  <a:latin typeface="Garamond" pitchFamily="18" charset="0"/>
              </a:rPr>
              <a:t>CONTRACT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066800"/>
            <a:ext cx="7848600" cy="5715000"/>
          </a:xfrm>
        </p:spPr>
        <p:txBody>
          <a:bodyPr/>
          <a:lstStyle/>
          <a:p>
            <a:pPr marL="457200" indent="-457200" fontAlgn="auto"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Issues to Observe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Right of Access and possession of site</a:t>
            </a:r>
          </a:p>
          <a:p>
            <a:pPr marL="0" indent="0" algn="just">
              <a:buNone/>
            </a:pPr>
            <a:r>
              <a:rPr lang="en-US" sz="2400" dirty="0"/>
              <a:t>After t</a:t>
            </a:r>
            <a:r>
              <a:rPr lang="en-GB" sz="2400" dirty="0"/>
              <a:t>he Contract Agreement  is completed, signed &amp;             stamped by both parties, the Employer will grant you Right of Access and </a:t>
            </a:r>
            <a:r>
              <a:rPr lang="en-GB" sz="2400" u="sng" dirty="0"/>
              <a:t>Possession of site</a:t>
            </a:r>
            <a:r>
              <a:rPr lang="en-GB" sz="2400" dirty="0"/>
              <a:t> </a:t>
            </a:r>
            <a:r>
              <a:rPr lang="en-US" sz="2400" u="sng" dirty="0"/>
              <a:t>[Clause 2.1]</a:t>
            </a:r>
          </a:p>
          <a:p>
            <a:pPr marL="0" indent="0">
              <a:buNone/>
            </a:pPr>
            <a:r>
              <a:rPr lang="en-GB" sz="2400" dirty="0"/>
              <a:t>The Engineer (in our case is the Direct–Maintenance) will issue </a:t>
            </a:r>
            <a:r>
              <a:rPr lang="en-GB" sz="2400" u="sng" dirty="0"/>
              <a:t>Notice of co</a:t>
            </a:r>
            <a:r>
              <a:rPr lang="en-US" sz="2400" u="sng" dirty="0" err="1"/>
              <a:t>mmencement</a:t>
            </a:r>
            <a:r>
              <a:rPr lang="en-US" sz="2400" u="sng" dirty="0"/>
              <a:t>  [Clause 8.1]</a:t>
            </a:r>
          </a:p>
          <a:p>
            <a:pPr marL="0" indent="0">
              <a:buNone/>
            </a:pPr>
            <a:r>
              <a:rPr lang="en-US" sz="2400" dirty="0"/>
              <a:t>              2. </a:t>
            </a:r>
            <a:r>
              <a:rPr lang="en-US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Requirement</a:t>
            </a:r>
            <a:endParaRPr lang="en-US" sz="2800" dirty="0"/>
          </a:p>
          <a:p>
            <a:pPr lvl="3">
              <a:buFont typeface="Wingdings" pitchFamily="2" charset="2"/>
              <a:buChar char="§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Well resourced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Works covering the contract period</a:t>
            </a:r>
            <a:r>
              <a:rPr lang="en-US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u="sng" dirty="0"/>
              <a:t>[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Clause 8.3</a:t>
            </a:r>
            <a:r>
              <a:rPr lang="en-US" sz="2800" u="sng" dirty="0"/>
              <a:t>]</a:t>
            </a:r>
            <a:r>
              <a:rPr lang="en-US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97B78-455F-49F8-B41A-08F86EECD13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025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772400" cy="6096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  <a:latin typeface="Garamond" pitchFamily="18" charset="0"/>
              </a:rPr>
              <a:t>CONTRACT MANAGEMENT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7924800" cy="54864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Issues to Observe</a:t>
            </a:r>
          </a:p>
          <a:p>
            <a:pPr marL="0" indent="0">
              <a:buNone/>
            </a:pPr>
            <a:r>
              <a:rPr lang="en-US" sz="2800" dirty="0"/>
              <a:t>1. </a:t>
            </a:r>
            <a:r>
              <a:rPr lang="en-US" sz="2800" u="sng" dirty="0"/>
              <a:t>Time for Completion of Works (Clause 8.3 of </a:t>
            </a:r>
            <a:r>
              <a:rPr lang="en-US" sz="2800" u="sng" dirty="0" err="1"/>
              <a:t>CoC</a:t>
            </a:r>
            <a:r>
              <a:rPr lang="en-US" sz="2800" u="sng" dirty="0"/>
              <a:t>)</a:t>
            </a:r>
          </a:p>
          <a:p>
            <a:pPr marL="0" indent="0" algn="just">
              <a:buNone/>
            </a:pPr>
            <a:r>
              <a:rPr lang="en-US" sz="2000" dirty="0"/>
              <a:t>This is specified in the Appendix to Tender. </a:t>
            </a:r>
          </a:p>
          <a:p>
            <a:pPr marL="0" indent="0" algn="just">
              <a:buNone/>
            </a:pPr>
            <a:r>
              <a:rPr lang="en-US" sz="2000" dirty="0"/>
              <a:t>Delays in completion of works attract penalty charges known as </a:t>
            </a:r>
            <a:r>
              <a:rPr lang="en-US" sz="2000" b="1" dirty="0"/>
              <a:t>liquidated damages</a:t>
            </a:r>
            <a:r>
              <a:rPr lang="en-US" sz="2000" dirty="0"/>
              <a:t> for each day the works remain uncompleted.</a:t>
            </a:r>
          </a:p>
          <a:p>
            <a:pPr marL="0" indent="0" algn="just">
              <a:buNone/>
            </a:pPr>
            <a:r>
              <a:rPr lang="en-US" sz="2000" dirty="0"/>
              <a:t>Works are considered complete once a </a:t>
            </a:r>
            <a:r>
              <a:rPr lang="en-US" sz="2000" b="1" dirty="0"/>
              <a:t>certificate of substantial completion</a:t>
            </a:r>
            <a:r>
              <a:rPr lang="en-US" sz="2000" dirty="0"/>
              <a:t> (aka </a:t>
            </a:r>
            <a:r>
              <a:rPr lang="en-US" sz="2000" b="1" dirty="0"/>
              <a:t>taking-over certificate) </a:t>
            </a:r>
            <a:r>
              <a:rPr lang="en-US" sz="2000" dirty="0"/>
              <a:t>is issued by the Engineer. 	</a:t>
            </a:r>
          </a:p>
          <a:p>
            <a:pPr marL="0" indent="0" algn="just">
              <a:buNone/>
            </a:pPr>
            <a:r>
              <a:rPr lang="en-US" sz="2000" dirty="0"/>
              <a:t>Half of </a:t>
            </a:r>
            <a:r>
              <a:rPr lang="en-US" sz="2000" b="1" dirty="0"/>
              <a:t>retention money</a:t>
            </a:r>
            <a:r>
              <a:rPr lang="en-US" sz="2000" dirty="0"/>
              <a:t> (if applicable) is released to Contractor upon issuance of this certificate, while the last half is released after the </a:t>
            </a:r>
            <a:r>
              <a:rPr lang="en-US" sz="2000" b="1" dirty="0"/>
              <a:t>defects notification period </a:t>
            </a:r>
            <a:r>
              <a:rPr lang="en-US" sz="2000" dirty="0"/>
              <a:t>has expired and the Contractor has completed any works that may have been outstanding, and remedied all defects that may have arisen from their workmanship. </a:t>
            </a:r>
            <a:r>
              <a:rPr lang="en-US" sz="2000" b="1" dirty="0"/>
              <a:t>End of Defects Notification Period certificate (aka Final/Handing over certificate) </a:t>
            </a:r>
            <a:r>
              <a:rPr lang="en-US" sz="2000" dirty="0"/>
              <a:t>must be issued by the Engineer</a:t>
            </a:r>
          </a:p>
          <a:p>
            <a:pPr marL="0" indent="0" algn="just">
              <a:buNone/>
            </a:pPr>
            <a:r>
              <a:rPr lang="en-US" sz="2000" dirty="0"/>
              <a:t>The time for completion may be extended in accordance with Clause 8.3 of the Condition of Contract(</a:t>
            </a:r>
            <a:r>
              <a:rPr lang="en-US" sz="2000" dirty="0" err="1"/>
              <a:t>CoC</a:t>
            </a:r>
            <a:r>
              <a:rPr lang="en-US" sz="2000" dirty="0"/>
              <a:t>).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97B78-455F-49F8-B41A-08F86EECD13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445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096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  <a:latin typeface="Garamond" pitchFamily="18" charset="0"/>
              </a:rPr>
              <a:t>CONTRACT MANAGEMENT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/>
              <a:t>Issues to Observe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sz="2800" u="sng" dirty="0"/>
              <a:t>Rate of Progress  (Clause 8.6 of </a:t>
            </a:r>
            <a:r>
              <a:rPr lang="en-US" sz="2800" u="sng" dirty="0" err="1"/>
              <a:t>CoC</a:t>
            </a:r>
            <a:r>
              <a:rPr lang="en-US" sz="2800" u="sng" dirty="0"/>
              <a:t>)</a:t>
            </a:r>
          </a:p>
          <a:p>
            <a:pPr marL="0" indent="0">
              <a:buNone/>
            </a:pPr>
            <a:r>
              <a:rPr lang="en-US" sz="2800" dirty="0"/>
              <a:t>The rate of progress should conform to the Contractor’s </a:t>
            </a:r>
            <a:r>
              <a:rPr lang="en-US" sz="2800" dirty="0" err="1"/>
              <a:t>programme</a:t>
            </a:r>
            <a:r>
              <a:rPr lang="en-US" sz="2800" dirty="0"/>
              <a:t> of works (Clause 8.3).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800" dirty="0"/>
              <a:t>Persistent failure by the Contractor to comply with the </a:t>
            </a:r>
            <a:r>
              <a:rPr lang="en-US" sz="2800" dirty="0" err="1"/>
              <a:t>programme</a:t>
            </a:r>
            <a:r>
              <a:rPr lang="en-US" sz="2800" dirty="0"/>
              <a:t> and time for completion may also lead to </a:t>
            </a:r>
            <a:r>
              <a:rPr lang="en-US" sz="2800" b="1" dirty="0"/>
              <a:t>default (Clause 2.5)</a:t>
            </a:r>
            <a:r>
              <a:rPr lang="en-US" sz="2800" dirty="0"/>
              <a:t> considerations, hence </a:t>
            </a:r>
            <a:r>
              <a:rPr lang="en-US" sz="2800" b="1" dirty="0"/>
              <a:t>termination (Clause 15.2)</a:t>
            </a:r>
            <a:r>
              <a:rPr lang="en-US" sz="2800" dirty="0"/>
              <a:t> of contract.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97B78-455F-49F8-B41A-08F86EECD13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73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858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  <a:latin typeface="Garamond" pitchFamily="18" charset="0"/>
              </a:rPr>
              <a:t>CONTRACT MANAGEMENT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543800" cy="52578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/>
              <a:t>Issues to Observe</a:t>
            </a:r>
          </a:p>
          <a:p>
            <a:pPr marL="0" indent="0">
              <a:buNone/>
            </a:pPr>
            <a:r>
              <a:rPr lang="en-US" sz="2800" dirty="0"/>
              <a:t>3. </a:t>
            </a:r>
            <a:r>
              <a:rPr lang="en-US" sz="2800" u="sng" dirty="0"/>
              <a:t>Site Instructions</a:t>
            </a:r>
          </a:p>
          <a:p>
            <a:pPr marL="0" indent="0">
              <a:buNone/>
            </a:pPr>
            <a:r>
              <a:rPr lang="en-US" sz="2800" dirty="0"/>
              <a:t>These are </a:t>
            </a:r>
            <a:r>
              <a:rPr lang="en-US" sz="2800" b="1" dirty="0"/>
              <a:t>issued in writing by the Resident Engineer</a:t>
            </a:r>
            <a:r>
              <a:rPr lang="en-US" sz="2800" dirty="0"/>
              <a:t>, who has the delegated authority from the Engineer. Instructions may be issued verbally on site, but must be subsequently confirmed in writing.</a:t>
            </a:r>
          </a:p>
          <a:p>
            <a:pPr marL="0" indent="0">
              <a:buNone/>
            </a:pPr>
            <a:r>
              <a:rPr lang="en-US" sz="2800" dirty="0"/>
              <a:t>Site instructions form the contractual basis for reimbursement or compensation for works undertaken as per the </a:t>
            </a:r>
            <a:r>
              <a:rPr lang="en-US" sz="2800" dirty="0" err="1"/>
              <a:t>BoQs</a:t>
            </a:r>
            <a:r>
              <a:rPr lang="en-US" sz="2800" dirty="0"/>
              <a:t> and specifications.</a:t>
            </a:r>
          </a:p>
          <a:p>
            <a:pPr marL="0" indent="0">
              <a:buNone/>
            </a:pP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/>
              <a:t>	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97B78-455F-49F8-B41A-08F86EECD13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625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0"/>
            <a:ext cx="7848600" cy="685800"/>
          </a:xfrm>
        </p:spPr>
        <p:txBody>
          <a:bodyPr/>
          <a:lstStyle/>
          <a:p>
            <a:pPr>
              <a:defRPr/>
            </a:pPr>
            <a:r>
              <a:rPr lang="en-US" sz="5400" b="1" dirty="0">
                <a:solidFill>
                  <a:schemeClr val="tx2">
                    <a:satMod val="130000"/>
                  </a:schemeClr>
                </a:solidFill>
                <a:latin typeface="Lucida Handwriting" pitchFamily="66" charset="0"/>
                <a:cs typeface="Times New Roman" pitchFamily="18" charset="0"/>
              </a:rPr>
              <a:t>Thank you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DB84F-C96B-471C-9DD1-6ED28A262E4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4" name="Content Placeholder 5" descr="Completed section Sultan Hamud - Mtito Anda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066801"/>
            <a:ext cx="7848600" cy="4952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1A2B3-8892-4990-A763-F703AC45A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990600"/>
            <a:ext cx="7391400" cy="609600"/>
          </a:xfrm>
        </p:spPr>
        <p:txBody>
          <a:bodyPr/>
          <a:lstStyle/>
          <a:p>
            <a:r>
              <a:rPr lang="en-US" sz="3200" b="1" dirty="0">
                <a:solidFill>
                  <a:srgbClr val="0070C0"/>
                </a:solidFill>
                <a:latin typeface="Garamond" pitchFamily="18" charset="0"/>
                <a:cs typeface="Tahoma" pitchFamily="34" charset="0"/>
              </a:rPr>
              <a:t>VISION &amp; MISSION OF KeNHA</a:t>
            </a:r>
            <a:endParaRPr lang="x-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1595B-E290-4979-A091-2C5A73542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828800"/>
            <a:ext cx="7391400" cy="4724400"/>
          </a:xfrm>
        </p:spPr>
        <p:txBody>
          <a:bodyPr/>
          <a:lstStyle/>
          <a:p>
            <a:pPr lvl="0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prstClr val="black"/>
                </a:solidFill>
              </a:rPr>
              <a:t>VISION</a:t>
            </a:r>
            <a:r>
              <a:rPr lang="en-US" sz="3600" dirty="0">
                <a:solidFill>
                  <a:prstClr val="black"/>
                </a:solidFill>
              </a:rPr>
              <a:t> : A Quality National Trunk Network to All for Prosperity.</a:t>
            </a:r>
          </a:p>
          <a:p>
            <a:pPr lvl="0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prstClr val="black"/>
                </a:solidFill>
              </a:rPr>
              <a:t>MISSION :</a:t>
            </a:r>
            <a:r>
              <a:rPr lang="en-US" sz="3600" dirty="0">
                <a:solidFill>
                  <a:prstClr val="black"/>
                </a:solidFill>
              </a:rPr>
              <a:t> To Develop and Manage Resilient, Safe and adequate National Trunk Roads for Sustainable Development Through Innovation and Optimal Utilization of Resources.</a:t>
            </a:r>
          </a:p>
          <a:p>
            <a:endParaRPr lang="x-non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E54B02-7250-413E-8768-9EC2247BF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97B78-455F-49F8-B41A-08F86EECD13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16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14400"/>
            <a:ext cx="7696200" cy="914400"/>
          </a:xfrm>
        </p:spPr>
        <p:txBody>
          <a:bodyPr/>
          <a:lstStyle/>
          <a:p>
            <a:r>
              <a:rPr lang="en-US" sz="3200" b="1" dirty="0">
                <a:solidFill>
                  <a:srgbClr val="0070C0"/>
                </a:solidFill>
                <a:latin typeface="Garamond" pitchFamily="18" charset="0"/>
                <a:cs typeface="Tahoma" pitchFamily="34" charset="0"/>
              </a:rPr>
              <a:t>MANDATE OF THE AUTHORITY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8001000" cy="472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KeNHA’s </a:t>
            </a:r>
            <a:r>
              <a:rPr lang="en-US" sz="3600" b="1" dirty="0"/>
              <a:t>MANDATE</a:t>
            </a:r>
            <a:r>
              <a:rPr lang="en-US" sz="3600" dirty="0"/>
              <a:t> is Management, Development, Rehabilitation and Maintenance of National Trunk Roads”.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dirty="0"/>
              <a:t>The national roads are classified as S,A &amp; B. These are sometimes referred to as national trunk roads.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97B78-455F-49F8-B41A-08F86EECD13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9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066800"/>
            <a:ext cx="7848600" cy="609600"/>
          </a:xfrm>
        </p:spPr>
        <p:txBody>
          <a:bodyPr/>
          <a:lstStyle/>
          <a:p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Tahoma" pitchFamily="34" charset="0"/>
              </a:rPr>
              <a:t>MAINTENANCE &amp; CORRIDOR MANAGEMENT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51816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/>
              <a:t>Maintenance Department </a:t>
            </a:r>
            <a:r>
              <a:rPr lang="en-US" sz="3600" dirty="0"/>
              <a:t>is  one of the departments charged with responsibilities to enable the Authority achieve its mandate.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dirty="0"/>
              <a:t>The primary responsibility is to ensure that all roads (except those under construction contracts) are maintained to the best possible standards using available resources.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97B78-455F-49F8-B41A-08F86EECD13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10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066800" y="990600"/>
            <a:ext cx="7772400" cy="533400"/>
          </a:xfrm>
        </p:spPr>
        <p:txBody>
          <a:bodyPr/>
          <a:lstStyle/>
          <a:p>
            <a:pPr algn="l" eaLnBrk="1" hangingPunct="1"/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Tahoma" pitchFamily="34" charset="0"/>
              </a:rPr>
              <a:t>MTCE &amp; CORRIDOR MANAGEMENT</a:t>
            </a:r>
            <a:endParaRPr lang="en-US" sz="3200" b="1" dirty="0">
              <a:solidFill>
                <a:srgbClr val="0070C0"/>
              </a:solidFill>
              <a:latin typeface="Garamond" pitchFamily="18" charset="0"/>
              <a:cs typeface="Tahoma" pitchFamily="34" charset="0"/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066800" y="2133600"/>
            <a:ext cx="7772400" cy="4724400"/>
          </a:xfrm>
        </p:spPr>
        <p:txBody>
          <a:bodyPr anchor="ctr"/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100" dirty="0"/>
              <a:t>The Authority has 10 Regional Offices and 4 Corridors namely; A, B, C &amp; D to handle the maintenance activities as per the workplans (available budget &amp; timing) developed annually.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100" dirty="0"/>
              <a:t>Regular maintenance activities are usually described as either Routine or Periodic or Performance Based Contracting (PBC).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100" dirty="0"/>
              <a:t>However, others like Spot Improvements or Emergencies may also be done as the need arises. 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2FEAF4-1FDE-4096-B1DB-ACDD40AD61BA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066800" y="1066800"/>
            <a:ext cx="7848600" cy="457200"/>
          </a:xfrm>
        </p:spPr>
        <p:txBody>
          <a:bodyPr/>
          <a:lstStyle/>
          <a:p>
            <a:pPr eaLnBrk="1" hangingPunct="1"/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Tahoma" pitchFamily="34" charset="0"/>
              </a:rPr>
              <a:t>MTCE &amp; CORRIDOR MANAGEMENT</a:t>
            </a:r>
            <a:endParaRPr lang="en-US" sz="3200" b="1" dirty="0">
              <a:solidFill>
                <a:srgbClr val="0070C0"/>
              </a:solidFill>
              <a:latin typeface="Garamond" pitchFamily="18" charset="0"/>
              <a:cs typeface="Tahoma" pitchFamily="34" charset="0"/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848600" cy="5181600"/>
          </a:xfrm>
        </p:spPr>
        <p:txBody>
          <a:bodyPr anchor="ctr"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3600" dirty="0"/>
              <a:t> planning-  road condition, budget   					[engineer]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3600" dirty="0"/>
              <a:t>Procurement      [procurement]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3600" dirty="0"/>
              <a:t>Execution            [engineer]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3600" dirty="0"/>
              <a:t>Closure                [both procurement                            				engineer]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2FEAF4-1FDE-4096-B1DB-ACDD40AD61BA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219200" y="990600"/>
            <a:ext cx="7467600" cy="533400"/>
          </a:xfrm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0070C0"/>
                </a:solidFill>
                <a:latin typeface="Garamond" pitchFamily="18" charset="0"/>
                <a:cs typeface="Tahoma" pitchFamily="34" charset="0"/>
              </a:rPr>
              <a:t>ROADWORKS CONTRACTORS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848600" cy="5257800"/>
          </a:xfrm>
        </p:spPr>
        <p:txBody>
          <a:bodyPr anchor="ctr"/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The maintenance works are carried out through the services of Roadworks Contractors.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The Contractors (or their Agents/Supervisors) must therefore understand the </a:t>
            </a:r>
            <a:r>
              <a:rPr lang="en-US" b="1" dirty="0"/>
              <a:t>works specifications </a:t>
            </a:r>
            <a:r>
              <a:rPr lang="en-US" dirty="0"/>
              <a:t>and </a:t>
            </a:r>
            <a:r>
              <a:rPr lang="en-US" b="1" dirty="0"/>
              <a:t>performance requirements </a:t>
            </a:r>
            <a:r>
              <a:rPr lang="en-US" dirty="0"/>
              <a:t>as laid down in the contract document signed by both parties. In this regard, Contractors must engage technically competent staff to manage the works on their behalf.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2FEAF4-1FDE-4096-B1DB-ACDD40AD61BA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14400"/>
            <a:ext cx="8153400" cy="6858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  <a:latin typeface="Garamond" pitchFamily="18" charset="0"/>
              </a:rPr>
              <a:t>CONTRACT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24000"/>
            <a:ext cx="7848600" cy="5334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err="1"/>
              <a:t>Roadworks</a:t>
            </a:r>
            <a:r>
              <a:rPr lang="en-US" sz="2800" dirty="0"/>
              <a:t> are managed by observing the conditions and specifications as detailed in the contract document. These are:-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b="1" dirty="0"/>
              <a:t>Conditions of Contract (Parts I and II) - FIDIC 1999</a:t>
            </a:r>
            <a:endParaRPr lang="en-US" sz="28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400" b="1" dirty="0"/>
              <a:t>	</a:t>
            </a:r>
            <a:r>
              <a:rPr lang="en-US" sz="2000" b="1" dirty="0"/>
              <a:t>-</a:t>
            </a:r>
            <a:r>
              <a:rPr lang="en-US" sz="2000" b="1" u="sng" dirty="0"/>
              <a:t>Part I – General Conditions of Contract(FIDIC)</a:t>
            </a:r>
            <a:endParaRPr lang="en-US" sz="2000" b="1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000" dirty="0"/>
              <a:t>	General for Civil Engineering works.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000" dirty="0"/>
              <a:t>	</a:t>
            </a:r>
            <a:r>
              <a:rPr lang="en-GB" sz="2000" dirty="0"/>
              <a:t>Published by the Federation </a:t>
            </a:r>
            <a:r>
              <a:rPr lang="en-GB" sz="2000" dirty="0" err="1"/>
              <a:t>Internationale</a:t>
            </a:r>
            <a:r>
              <a:rPr lang="en-GB" sz="2000" dirty="0"/>
              <a:t> Des </a:t>
            </a:r>
            <a:r>
              <a:rPr lang="en-GB" sz="2000" dirty="0" err="1"/>
              <a:t>Ingenieurs</a:t>
            </a:r>
            <a:r>
              <a:rPr lang="en-GB" sz="2000" dirty="0"/>
              <a:t> – 	</a:t>
            </a:r>
            <a:r>
              <a:rPr lang="en-GB" sz="2000" dirty="0" err="1"/>
              <a:t>Conseils</a:t>
            </a:r>
            <a:r>
              <a:rPr lang="en-GB" sz="2000" dirty="0"/>
              <a:t> (FIDIC). </a:t>
            </a:r>
            <a:r>
              <a:rPr lang="en-US" sz="2000" dirty="0"/>
              <a:t>Copies are obtainable from FIDIC Secretariat in 	Lausanne, Switzerland.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000" i="1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000" dirty="0"/>
              <a:t>	</a:t>
            </a:r>
            <a:r>
              <a:rPr lang="en-US" sz="2000" b="1" dirty="0"/>
              <a:t>-</a:t>
            </a:r>
            <a:r>
              <a:rPr lang="en-US" sz="2000" b="1" u="sng" dirty="0"/>
              <a:t>Part II – Particular Application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	Supplement the General Conditions Contract and prevail in case    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                of conflict in any clause. </a:t>
            </a:r>
          </a:p>
          <a:p>
            <a:pPr marL="457200" indent="-457200" fontAlgn="auto">
              <a:spcAft>
                <a:spcPts val="0"/>
              </a:spcAft>
              <a:buNone/>
              <a:defRPr/>
            </a:pP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97B78-455F-49F8-B41A-08F86EECD13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14400"/>
            <a:ext cx="8153400" cy="9906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  <a:latin typeface="Garamond" pitchFamily="18" charset="0"/>
              </a:rPr>
              <a:t>CONTRACT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76400"/>
            <a:ext cx="7848600" cy="5181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/>
              <a:t>Specifications of Contract </a:t>
            </a:r>
            <a:endParaRPr lang="en-US" sz="28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dirty="0"/>
              <a:t>   </a:t>
            </a:r>
            <a:r>
              <a:rPr lang="en-US" sz="2100" dirty="0"/>
              <a:t>These are the Technical requirements.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100" b="1" dirty="0"/>
              <a:t>     -</a:t>
            </a:r>
            <a:r>
              <a:rPr lang="en-US" sz="2100" b="1" u="sng" dirty="0"/>
              <a:t>Standard Specifications</a:t>
            </a:r>
            <a:endParaRPr lang="en-US" sz="2100" b="1" dirty="0"/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en-US" sz="2100" dirty="0"/>
              <a:t>        Standard technical &amp; quality requirements for the works. 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en-US" sz="2100" i="1" dirty="0"/>
              <a:t>        Standard Specifications for Road and Bridge Construction, 1986      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en-US" sz="2100" i="1" dirty="0"/>
              <a:t>        Edition </a:t>
            </a:r>
            <a:r>
              <a:rPr lang="en-US" sz="2100" dirty="0"/>
              <a:t>published by the Ministry of Transport &amp; Communications                                            	is in use. Copies are obtainable from the Ministry of Roads.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1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100" dirty="0"/>
              <a:t>	</a:t>
            </a:r>
            <a:r>
              <a:rPr lang="en-US" sz="2100" b="1" dirty="0"/>
              <a:t>-</a:t>
            </a:r>
            <a:r>
              <a:rPr lang="en-US" sz="2100" b="1" u="sng" dirty="0"/>
              <a:t>Special Specifications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100" dirty="0"/>
              <a:t>	Specific to the works being done.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100" dirty="0"/>
              <a:t>	Supplement, revise or amend the Standard Specifications.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100" dirty="0"/>
              <a:t>	Prevail in case of conflict. </a:t>
            </a:r>
          </a:p>
          <a:p>
            <a:pPr marL="457200" indent="-457200" fontAlgn="auto"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97B78-455F-49F8-B41A-08F86EECD13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4BB89735BE5245AA13C511FA6673C5" ma:contentTypeVersion="19" ma:contentTypeDescription="Create a new document." ma:contentTypeScope="" ma:versionID="6bc8ceb4b82ea5da8f44e316fe8958e0">
  <xsd:schema xmlns:xsd="http://www.w3.org/2001/XMLSchema" xmlns:xs="http://www.w3.org/2001/XMLSchema" xmlns:p="http://schemas.microsoft.com/office/2006/metadata/properties" xmlns:ns3="a207abcb-4367-4e6a-ad0e-f6a2b0ba52d8" xmlns:ns4="1835d043-ef12-4c99-add0-48033cad7531" targetNamespace="http://schemas.microsoft.com/office/2006/metadata/properties" ma:root="true" ma:fieldsID="1ff21cea951b1134141b67ecc776223b" ns3:_="" ns4:_="">
    <xsd:import namespace="a207abcb-4367-4e6a-ad0e-f6a2b0ba52d8"/>
    <xsd:import namespace="1835d043-ef12-4c99-add0-48033cad753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earchProperties" minOccurs="0"/>
                <xsd:element ref="ns4:MediaServiceSystemTag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7abcb-4367-4e6a-ad0e-f6a2b0ba52d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35d043-ef12-4c99-add0-48033cad75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835d043-ef12-4c99-add0-48033cad7531" xsi:nil="true"/>
  </documentManagement>
</p:properties>
</file>

<file path=customXml/itemProps1.xml><?xml version="1.0" encoding="utf-8"?>
<ds:datastoreItem xmlns:ds="http://schemas.openxmlformats.org/officeDocument/2006/customXml" ds:itemID="{55D1F12A-C45C-4045-B9E4-39E295A668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77AFF41-3EBF-435C-86EC-396040E7B9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07abcb-4367-4e6a-ad0e-f6a2b0ba52d8"/>
    <ds:schemaRef ds:uri="1835d043-ef12-4c99-add0-48033cad75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F2C4052-2874-4418-BAA7-8ECE0D8729D2}">
  <ds:schemaRefs>
    <ds:schemaRef ds:uri="http://purl.org/dc/terms/"/>
    <ds:schemaRef ds:uri="a207abcb-4367-4e6a-ad0e-f6a2b0ba52d8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  <ds:schemaRef ds:uri="1835d043-ef12-4c99-add0-48033cad7531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4559</TotalTime>
  <Words>995</Words>
  <Application>Microsoft Office PowerPoint</Application>
  <PresentationFormat>On-screen Show (4:3)</PresentationFormat>
  <Paragraphs>110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Garamond</vt:lpstr>
      <vt:lpstr>Lucida Handwriting</vt:lpstr>
      <vt:lpstr>Tahoma</vt:lpstr>
      <vt:lpstr>Times New Roman</vt:lpstr>
      <vt:lpstr>Wingdings</vt:lpstr>
      <vt:lpstr>Office Theme</vt:lpstr>
      <vt:lpstr>  PRESENTATION ON CONTRACT MANAGEMENT </vt:lpstr>
      <vt:lpstr>VISION &amp; MISSION OF KeNHA</vt:lpstr>
      <vt:lpstr>MANDATE OF THE AUTHORITY</vt:lpstr>
      <vt:lpstr>MAINTENANCE &amp; CORRIDOR MANAGEMENT</vt:lpstr>
      <vt:lpstr>MTCE &amp; CORRIDOR MANAGEMENT</vt:lpstr>
      <vt:lpstr>MTCE &amp; CORRIDOR MANAGEMENT</vt:lpstr>
      <vt:lpstr>ROADWORKS CONTRACTORS</vt:lpstr>
      <vt:lpstr>CONTRACT MANAGEMENT</vt:lpstr>
      <vt:lpstr>CONTRACT MANAGEMENT</vt:lpstr>
      <vt:lpstr>CONTRACT MANAGEMENT</vt:lpstr>
      <vt:lpstr>CONTRACT MANAGEMENT</vt:lpstr>
      <vt:lpstr>CONTRACT MANAGEMENT</vt:lpstr>
      <vt:lpstr>CONTRACT MANAGEMENT</vt:lpstr>
      <vt:lpstr>CONTRACT MANAGEMENT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Presentation to the Minister for Roads</dc:title>
  <dc:creator>user</dc:creator>
  <cp:lastModifiedBy>Mr.Abdinur S. Mohamed</cp:lastModifiedBy>
  <cp:revision>361</cp:revision>
  <dcterms:created xsi:type="dcterms:W3CDTF">2009-02-17T04:14:55Z</dcterms:created>
  <dcterms:modified xsi:type="dcterms:W3CDTF">2026-01-19T10:23:49Z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0x0101002F4BB89735BE5245AA13C511FA6673C5</vt:lpwstr>
  </property>
</Properties>
</file>